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5" r:id="rId3"/>
    <p:sldId id="258" r:id="rId4"/>
    <p:sldId id="271" r:id="rId5"/>
    <p:sldId id="273" r:id="rId6"/>
    <p:sldId id="278" r:id="rId7"/>
    <p:sldId id="279" r:id="rId8"/>
    <p:sldId id="272" r:id="rId9"/>
    <p:sldId id="274" r:id="rId10"/>
    <p:sldId id="280" r:id="rId11"/>
    <p:sldId id="256" r:id="rId12"/>
    <p:sldId id="270" r:id="rId13"/>
    <p:sldId id="27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7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B181C-6759-43BA-A015-4BEB46FD902F}" type="datetimeFigureOut">
              <a:rPr lang="fr-BE" smtClean="0"/>
              <a:t>1/04/2015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6123D-159E-40B3-AEF9-94E780DCA9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717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CD9A-9756-4107-B4FA-B9596E1480ED}" type="datetimeFigureOut">
              <a:rPr lang="fr-BE" smtClean="0"/>
              <a:t>1/04/2015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A17A-AE45-479E-A98C-910C625A407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136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CD9A-9756-4107-B4FA-B9596E1480ED}" type="datetimeFigureOut">
              <a:rPr lang="fr-BE" smtClean="0"/>
              <a:t>1/04/2015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A17A-AE45-479E-A98C-910C625A407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741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CD9A-9756-4107-B4FA-B9596E1480ED}" type="datetimeFigureOut">
              <a:rPr lang="fr-BE" smtClean="0"/>
              <a:t>1/04/2015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A17A-AE45-479E-A98C-910C625A407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8617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CD9A-9756-4107-B4FA-B9596E1480ED}" type="datetimeFigureOut">
              <a:rPr lang="fr-BE" smtClean="0"/>
              <a:t>1/04/2015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A17A-AE45-479E-A98C-910C625A407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330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CD9A-9756-4107-B4FA-B9596E1480ED}" type="datetimeFigureOut">
              <a:rPr lang="fr-BE" smtClean="0"/>
              <a:t>1/04/2015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A17A-AE45-479E-A98C-910C625A407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909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CD9A-9756-4107-B4FA-B9596E1480ED}" type="datetimeFigureOut">
              <a:rPr lang="fr-BE" smtClean="0"/>
              <a:t>1/04/2015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A17A-AE45-479E-A98C-910C625A407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623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CD9A-9756-4107-B4FA-B9596E1480ED}" type="datetimeFigureOut">
              <a:rPr lang="fr-BE" smtClean="0"/>
              <a:t>1/04/2015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A17A-AE45-479E-A98C-910C625A407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056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CD9A-9756-4107-B4FA-B9596E1480ED}" type="datetimeFigureOut">
              <a:rPr lang="fr-BE" smtClean="0"/>
              <a:t>1/04/2015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A17A-AE45-479E-A98C-910C625A407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492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CD9A-9756-4107-B4FA-B9596E1480ED}" type="datetimeFigureOut">
              <a:rPr lang="fr-BE" smtClean="0"/>
              <a:t>1/04/2015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A17A-AE45-479E-A98C-910C625A407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45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CD9A-9756-4107-B4FA-B9596E1480ED}" type="datetimeFigureOut">
              <a:rPr lang="fr-BE" smtClean="0"/>
              <a:t>1/04/2015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A17A-AE45-479E-A98C-910C625A407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788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CD9A-9756-4107-B4FA-B9596E1480ED}" type="datetimeFigureOut">
              <a:rPr lang="fr-BE" smtClean="0"/>
              <a:t>1/04/2015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A17A-AE45-479E-A98C-910C625A407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563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ECD9A-9756-4107-B4FA-B9596E1480ED}" type="datetimeFigureOut">
              <a:rPr lang="fr-BE" smtClean="0"/>
              <a:t>1/04/2015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9A17A-AE45-479E-A98C-910C625A407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148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err="1" smtClean="0"/>
              <a:t>Belgian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legislation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fighting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smtClean="0"/>
              <a:t>Conclusions</a:t>
            </a:r>
          </a:p>
          <a:p>
            <a:pPr algn="ctr"/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2717800" y="5799667"/>
            <a:ext cx="7755467" cy="486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140043" y="2693773"/>
            <a:ext cx="1276865" cy="1721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55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62893" y="429341"/>
            <a:ext cx="9144000" cy="2387600"/>
          </a:xfrm>
        </p:spPr>
        <p:txBody>
          <a:bodyPr/>
          <a:lstStyle/>
          <a:p>
            <a:r>
              <a:rPr lang="fr-FR" dirty="0" smtClean="0">
                <a:latin typeface="Wingdings" panose="05000000000000000000" pitchFamily="2" charset="2"/>
              </a:rPr>
              <a:t>(</a:t>
            </a:r>
            <a:endParaRPr lang="fr-BE" dirty="0">
              <a:latin typeface="Wingdings" panose="05000000000000000000" pitchFamily="2" charset="2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356003" y="3623478"/>
            <a:ext cx="9144000" cy="1655762"/>
          </a:xfrm>
        </p:spPr>
        <p:txBody>
          <a:bodyPr>
            <a:noAutofit/>
          </a:bodyPr>
          <a:lstStyle/>
          <a:p>
            <a:r>
              <a:rPr lang="fr-FR" sz="9600" dirty="0" smtClean="0">
                <a:solidFill>
                  <a:srgbClr val="FF0000"/>
                </a:solidFill>
              </a:rPr>
              <a:t>5</a:t>
            </a:r>
            <a:endParaRPr lang="fr-BE" sz="9600" dirty="0"/>
          </a:p>
        </p:txBody>
      </p:sp>
      <p:sp>
        <p:nvSpPr>
          <p:cNvPr id="8" name="Rectangle 7"/>
          <p:cNvSpPr/>
          <p:nvPr/>
        </p:nvSpPr>
        <p:spPr>
          <a:xfrm>
            <a:off x="4817533" y="1769533"/>
            <a:ext cx="2743200" cy="546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-2877" y="-2877"/>
            <a:ext cx="152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History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err="1" smtClean="0"/>
              <a:t>Belgian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legislation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fighting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smtClean="0"/>
              <a:t>Conclusions</a:t>
            </a:r>
          </a:p>
          <a:p>
            <a:pPr algn="ctr"/>
            <a:endParaRPr lang="fr-BE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667000" y="381000"/>
            <a:ext cx="7772400" cy="114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200" b="1" dirty="0" err="1" smtClean="0">
                <a:latin typeface="Lucida Sans Unicode" panose="020B0602030504020204" pitchFamily="34" charset="0"/>
              </a:rPr>
              <a:t>Upscaling</a:t>
            </a:r>
            <a:endParaRPr lang="nl-NL" altLang="fr-FR" sz="3200" b="1" dirty="0">
              <a:latin typeface="Lucida Sans Unicode" panose="020B06020305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8281" y="4118919"/>
            <a:ext cx="1243914" cy="280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016" y="1878802"/>
            <a:ext cx="987638" cy="6889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338" y="1824467"/>
            <a:ext cx="914400" cy="914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49930"/>
            <a:ext cx="762066" cy="75597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8078" y="1890047"/>
            <a:ext cx="1085182" cy="72548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775" y="3599848"/>
            <a:ext cx="4045686" cy="260538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038122" y="3599848"/>
            <a:ext cx="1540042" cy="14822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9600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5508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1154342"/>
            <a:ext cx="2428875" cy="2857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1" y="2487616"/>
            <a:ext cx="2857500" cy="21431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0" y="4615722"/>
            <a:ext cx="2857500" cy="1905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750" y="4010025"/>
            <a:ext cx="2857500" cy="28479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750" y="3995737"/>
            <a:ext cx="3333750" cy="25241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7250" y="346475"/>
            <a:ext cx="2857500" cy="21431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History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err="1" smtClean="0"/>
              <a:t>Belgian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legislation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fighting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Happy-End</a:t>
            </a:r>
            <a:br>
              <a:rPr lang="fr-FR" dirty="0" smtClean="0"/>
            </a:br>
            <a:r>
              <a:rPr lang="fr-FR" dirty="0" smtClean="0"/>
              <a:t>Story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Conclusions</a:t>
            </a:r>
            <a:br>
              <a:rPr lang="fr-FR" dirty="0" smtClean="0"/>
            </a:br>
            <a:endParaRPr lang="fr-FR" dirty="0" smtClean="0"/>
          </a:p>
          <a:p>
            <a:pPr algn="ctr"/>
            <a:endParaRPr lang="fr-BE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6311" y="1174198"/>
            <a:ext cx="2143125" cy="2857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0616" y="4429919"/>
            <a:ext cx="1301579" cy="290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06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6344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sz="4400" dirty="0"/>
              <a:t> “ don’t </a:t>
            </a:r>
            <a:r>
              <a:rPr lang="en-GB" sz="4400" dirty="0" smtClean="0"/>
              <a:t>worry ” </a:t>
            </a:r>
            <a:br>
              <a:rPr lang="en-GB" sz="4400" dirty="0" smtClean="0"/>
            </a:br>
            <a:endParaRPr lang="fr-BE" sz="4400" dirty="0"/>
          </a:p>
          <a:p>
            <a:r>
              <a:rPr lang="en-GB" sz="4400" dirty="0" smtClean="0"/>
              <a:t> “ team work ”</a:t>
            </a:r>
            <a:br>
              <a:rPr lang="en-GB" sz="4400" dirty="0" smtClean="0"/>
            </a:br>
            <a:endParaRPr lang="fr-BE" sz="4400" dirty="0"/>
          </a:p>
          <a:p>
            <a:r>
              <a:rPr lang="en-GB" sz="4400" dirty="0" smtClean="0"/>
              <a:t> “ accessibility </a:t>
            </a:r>
            <a:r>
              <a:rPr lang="en-GB" sz="4400" dirty="0"/>
              <a:t>for </a:t>
            </a:r>
            <a:r>
              <a:rPr lang="en-GB" sz="4400" dirty="0" smtClean="0"/>
              <a:t>all ”</a:t>
            </a:r>
            <a:br>
              <a:rPr lang="en-GB" sz="4400" dirty="0" smtClean="0"/>
            </a:br>
            <a:r>
              <a:rPr lang="en-GB" sz="4400" dirty="0" smtClean="0"/>
              <a:t> </a:t>
            </a:r>
            <a:endParaRPr lang="fr-BE" sz="4400" dirty="0"/>
          </a:p>
          <a:p>
            <a:r>
              <a:rPr lang="en-GB" sz="4400" dirty="0" smtClean="0"/>
              <a:t> “ but </a:t>
            </a:r>
            <a:r>
              <a:rPr lang="en-GB" sz="4400" dirty="0"/>
              <a:t>evacuation for </a:t>
            </a:r>
            <a:r>
              <a:rPr lang="en-GB" sz="4400" dirty="0" smtClean="0"/>
              <a:t>all ”</a:t>
            </a:r>
            <a:endParaRPr lang="fr-BE" sz="4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History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err="1" smtClean="0"/>
              <a:t>Belgian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legislation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fighting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Happy-End</a:t>
            </a:r>
            <a:br>
              <a:rPr lang="fr-FR" dirty="0" smtClean="0"/>
            </a:br>
            <a:r>
              <a:rPr lang="fr-FR" dirty="0" smtClean="0"/>
              <a:t>Story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Conclusions</a:t>
            </a:r>
            <a:br>
              <a:rPr lang="fr-FR" dirty="0" smtClean="0"/>
            </a:br>
            <a:endParaRPr lang="fr-FR" dirty="0" smtClean="0"/>
          </a:p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6214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6344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i="1" dirty="0" smtClean="0"/>
              <a:t>I </a:t>
            </a:r>
            <a:r>
              <a:rPr lang="fr-FR" sz="4400" i="1" dirty="0" err="1" smtClean="0"/>
              <a:t>woud</a:t>
            </a:r>
            <a:r>
              <a:rPr lang="fr-FR" sz="4400" i="1" dirty="0" smtClean="0"/>
              <a:t> </a:t>
            </a:r>
            <a:r>
              <a:rPr lang="fr-FR" sz="4400" i="1" dirty="0" err="1" smtClean="0"/>
              <a:t>like</a:t>
            </a:r>
            <a:r>
              <a:rPr lang="fr-FR" sz="4400" i="1" dirty="0" smtClean="0"/>
              <a:t> to </a:t>
            </a:r>
            <a:r>
              <a:rPr lang="fr-FR" sz="4400" i="1" dirty="0" err="1" smtClean="0"/>
              <a:t>thank</a:t>
            </a:r>
            <a:r>
              <a:rPr lang="fr-FR" sz="4400" i="1" dirty="0" smtClean="0"/>
              <a:t> </a:t>
            </a:r>
            <a:r>
              <a:rPr lang="fr-FR" sz="4400" i="1" dirty="0" err="1" smtClean="0"/>
              <a:t>you</a:t>
            </a:r>
            <a:r>
              <a:rPr lang="fr-FR" sz="4400" i="1" dirty="0" smtClean="0"/>
              <a:t> </a:t>
            </a:r>
          </a:p>
          <a:p>
            <a:pPr marL="0" indent="0">
              <a:buNone/>
            </a:pPr>
            <a:r>
              <a:rPr lang="fr-FR" sz="4400" i="1" dirty="0" smtClean="0"/>
              <a:t/>
            </a:r>
            <a:br>
              <a:rPr lang="fr-FR" sz="4400" i="1" dirty="0" smtClean="0"/>
            </a:br>
            <a:r>
              <a:rPr lang="fr-FR" sz="4400" i="1" dirty="0" smtClean="0"/>
              <a:t>for </a:t>
            </a:r>
            <a:r>
              <a:rPr lang="fr-FR" sz="4400" i="1" dirty="0" err="1" smtClean="0"/>
              <a:t>your</a:t>
            </a:r>
            <a:r>
              <a:rPr lang="fr-FR" sz="4400" i="1" dirty="0" smtClean="0"/>
              <a:t> </a:t>
            </a:r>
            <a:r>
              <a:rPr lang="fr-FR" sz="4400" i="1" dirty="0" err="1" smtClean="0"/>
              <a:t>kind</a:t>
            </a:r>
            <a:r>
              <a:rPr lang="fr-FR" sz="4400" i="1" dirty="0" smtClean="0"/>
              <a:t> invitation </a:t>
            </a:r>
          </a:p>
          <a:p>
            <a:pPr marL="0" indent="0">
              <a:buNone/>
            </a:pPr>
            <a:endParaRPr lang="fr-FR" sz="4400" i="1" dirty="0" smtClean="0"/>
          </a:p>
          <a:p>
            <a:pPr marL="0" indent="0">
              <a:buNone/>
            </a:pPr>
            <a:r>
              <a:rPr lang="fr-FR" sz="4400" i="1" dirty="0" smtClean="0"/>
              <a:t>and for </a:t>
            </a:r>
            <a:r>
              <a:rPr lang="fr-FR" sz="4400" i="1" dirty="0" err="1" smtClean="0"/>
              <a:t>your</a:t>
            </a:r>
            <a:r>
              <a:rPr lang="fr-FR" sz="4400" i="1" dirty="0" smtClean="0"/>
              <a:t> attention</a:t>
            </a:r>
            <a:endParaRPr lang="fr-BE" sz="4400" i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History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err="1" smtClean="0"/>
              <a:t>Belgian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legislation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fighting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Happy-End</a:t>
            </a:r>
            <a:br>
              <a:rPr lang="fr-FR" dirty="0" smtClean="0"/>
            </a:br>
            <a:r>
              <a:rPr lang="fr-FR" dirty="0" smtClean="0"/>
              <a:t>Story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Conclusions</a:t>
            </a:r>
            <a:br>
              <a:rPr lang="fr-FR" dirty="0" smtClean="0"/>
            </a:br>
            <a:endParaRPr lang="fr-FR" dirty="0" smtClean="0"/>
          </a:p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0973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History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err="1" smtClean="0"/>
              <a:t>Belgian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legislation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fighting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smtClean="0"/>
              <a:t>Conclusions</a:t>
            </a:r>
          </a:p>
          <a:p>
            <a:pPr algn="ctr"/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572138"/>
            <a:ext cx="7611534" cy="57137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17800" y="5799667"/>
            <a:ext cx="7755467" cy="486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140043" y="2693773"/>
            <a:ext cx="1276865" cy="1721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469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2717800" y="5799667"/>
            <a:ext cx="7755467" cy="486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33" y="173038"/>
            <a:ext cx="18573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17533" y="1769533"/>
            <a:ext cx="2743200" cy="546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2103438"/>
            <a:ext cx="2857500" cy="20764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877" y="-2877"/>
            <a:ext cx="152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History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err="1" smtClean="0"/>
              <a:t>Belgian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legislation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fighting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smtClean="0"/>
              <a:t>Conclusions</a:t>
            </a:r>
          </a:p>
          <a:p>
            <a:pPr algn="ctr"/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131805" y="3509963"/>
            <a:ext cx="1260390" cy="930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7818380" y="550246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BE" dirty="0"/>
          </a:p>
        </p:txBody>
      </p:sp>
      <p:sp>
        <p:nvSpPr>
          <p:cNvPr id="11" name="Rectangle 10"/>
          <p:cNvSpPr/>
          <p:nvPr/>
        </p:nvSpPr>
        <p:spPr>
          <a:xfrm>
            <a:off x="2237589" y="5372335"/>
            <a:ext cx="2778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Tahoma" panose="020B0604030504040204" pitchFamily="34" charset="0"/>
                <a:ea typeface="Calibri" panose="020F0502020204030204" pitchFamily="34" charset="0"/>
              </a:rPr>
              <a:t>technical manner </a:t>
            </a:r>
            <a:r>
              <a:rPr lang="en-GB" dirty="0" smtClean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GB" dirty="0" smtClean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GB" dirty="0" smtClean="0">
                <a:latin typeface="Tahoma" panose="020B0604030504040204" pitchFamily="34" charset="0"/>
                <a:ea typeface="Calibri" panose="020F0502020204030204" pitchFamily="34" charset="0"/>
              </a:rPr>
              <a:t>of erecting </a:t>
            </a:r>
            <a:r>
              <a:rPr lang="en-GB" dirty="0">
                <a:latin typeface="Tahoma" panose="020B0604030504040204" pitchFamily="34" charset="0"/>
                <a:ea typeface="Calibri" panose="020F0502020204030204" pitchFamily="34" charset="0"/>
              </a:rPr>
              <a:t>a construction</a:t>
            </a:r>
            <a:endParaRPr lang="fr-BE" dirty="0"/>
          </a:p>
        </p:txBody>
      </p:sp>
      <p:sp>
        <p:nvSpPr>
          <p:cNvPr id="12" name="Rectangle 11"/>
          <p:cNvSpPr/>
          <p:nvPr/>
        </p:nvSpPr>
        <p:spPr>
          <a:xfrm>
            <a:off x="7553604" y="5432869"/>
            <a:ext cx="3150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Tahoma" panose="020B0604030504040204" pitchFamily="34" charset="0"/>
                <a:ea typeface="Calibri" panose="020F0502020204030204" pitchFamily="34" charset="0"/>
              </a:rPr>
              <a:t>t</a:t>
            </a:r>
            <a:r>
              <a:rPr lang="en-GB" dirty="0" smtClean="0">
                <a:latin typeface="Tahoma" panose="020B0604030504040204" pitchFamily="34" charset="0"/>
                <a:ea typeface="Calibri" panose="020F0502020204030204" pitchFamily="34" charset="0"/>
              </a:rPr>
              <a:t>he </a:t>
            </a:r>
            <a:r>
              <a:rPr lang="en-GB" dirty="0">
                <a:latin typeface="Tahoma" panose="020B0604030504040204" pitchFamily="34" charset="0"/>
                <a:ea typeface="Calibri" panose="020F0502020204030204" pitchFamily="34" charset="0"/>
              </a:rPr>
              <a:t>use the owner is making </a:t>
            </a:r>
            <a:r>
              <a:rPr lang="en-GB" dirty="0" smtClean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GB" dirty="0" smtClean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GB" dirty="0" smtClean="0">
                <a:latin typeface="Tahoma" panose="020B0604030504040204" pitchFamily="34" charset="0"/>
                <a:ea typeface="Calibri" panose="020F0502020204030204" pitchFamily="34" charset="0"/>
              </a:rPr>
              <a:t>of </a:t>
            </a:r>
            <a:r>
              <a:rPr lang="en-GB" dirty="0">
                <a:latin typeface="Tahoma" panose="020B0604030504040204" pitchFamily="34" charset="0"/>
                <a:ea typeface="Calibri" panose="020F0502020204030204" pitchFamily="34" charset="0"/>
              </a:rPr>
              <a:t>his construction </a:t>
            </a:r>
            <a:endParaRPr lang="fr-BE" dirty="0"/>
          </a:p>
        </p:txBody>
      </p:sp>
      <p:sp>
        <p:nvSpPr>
          <p:cNvPr id="13" name="Ellipse 12"/>
          <p:cNvSpPr/>
          <p:nvPr/>
        </p:nvSpPr>
        <p:spPr>
          <a:xfrm>
            <a:off x="2378290" y="4447616"/>
            <a:ext cx="2617043" cy="824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/>
              <a:t>federal legislation</a:t>
            </a:r>
            <a:endParaRPr lang="fr-BE" dirty="0"/>
          </a:p>
        </p:txBody>
      </p:sp>
      <p:sp>
        <p:nvSpPr>
          <p:cNvPr id="15" name="Ellipse 14"/>
          <p:cNvSpPr/>
          <p:nvPr/>
        </p:nvSpPr>
        <p:spPr>
          <a:xfrm>
            <a:off x="7818380" y="4423438"/>
            <a:ext cx="2578687" cy="824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regional </a:t>
            </a:r>
            <a:r>
              <a:rPr lang="en-GB" dirty="0"/>
              <a:t>decree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845265"/>
            <a:ext cx="2733132" cy="199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4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9125" y="2980003"/>
            <a:ext cx="10760016" cy="2387600"/>
          </a:xfrm>
        </p:spPr>
        <p:txBody>
          <a:bodyPr>
            <a:normAutofit/>
          </a:bodyPr>
          <a:lstStyle/>
          <a:p>
            <a:r>
              <a:rPr lang="fr-FR" sz="4000" dirty="0" err="1" smtClean="0"/>
              <a:t>Belgian</a:t>
            </a:r>
            <a:r>
              <a:rPr lang="fr-FR" sz="4000" dirty="0" smtClean="0"/>
              <a:t> </a:t>
            </a:r>
            <a:r>
              <a:rPr lang="fr-FR" sz="4000" dirty="0" err="1" smtClean="0"/>
              <a:t>federal</a:t>
            </a:r>
            <a:r>
              <a:rPr lang="fr-FR" sz="4000" dirty="0" smtClean="0"/>
              <a:t> </a:t>
            </a:r>
            <a:r>
              <a:rPr lang="fr-FR" sz="4000" dirty="0" err="1" smtClean="0"/>
              <a:t>legislation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     </a:t>
            </a:r>
            <a:endParaRPr lang="fr-BE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55805" y="2518041"/>
            <a:ext cx="9144000" cy="1655762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4817533" y="1769533"/>
            <a:ext cx="2743200" cy="546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-2877" y="-2877"/>
            <a:ext cx="152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History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err="1" smtClean="0"/>
              <a:t>Belgian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legislation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fighting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smtClean="0"/>
              <a:t>Conclusions</a:t>
            </a:r>
          </a:p>
          <a:p>
            <a:pPr algn="ctr"/>
            <a:endParaRPr lang="fr-BE" dirty="0"/>
          </a:p>
        </p:txBody>
      </p:sp>
      <p:sp>
        <p:nvSpPr>
          <p:cNvPr id="11" name="Rectangle 10"/>
          <p:cNvSpPr/>
          <p:nvPr/>
        </p:nvSpPr>
        <p:spPr>
          <a:xfrm>
            <a:off x="131805" y="3509963"/>
            <a:ext cx="1260390" cy="930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1160745" y="5028793"/>
            <a:ext cx="113905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+mj-lt"/>
              </a:rPr>
              <a:t>the European Regulation </a:t>
            </a:r>
            <a:r>
              <a:rPr lang="en-GB" sz="4000" dirty="0" smtClean="0">
                <a:latin typeface="+mj-lt"/>
              </a:rPr>
              <a:t>of Construction </a:t>
            </a:r>
            <a:r>
              <a:rPr lang="en-GB" sz="4000" dirty="0">
                <a:latin typeface="+mj-lt"/>
              </a:rPr>
              <a:t>Products </a:t>
            </a:r>
            <a:br>
              <a:rPr lang="en-GB" sz="4000" dirty="0">
                <a:latin typeface="+mj-lt"/>
              </a:rPr>
            </a:br>
            <a:endParaRPr lang="fr-BE" sz="4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2598" y="6013421"/>
            <a:ext cx="34725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atin typeface="+mj-lt"/>
              </a:rPr>
              <a:t>Regional decree</a:t>
            </a:r>
            <a:endParaRPr lang="fr-BE" sz="4000" dirty="0"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152" y="691776"/>
            <a:ext cx="3810000" cy="2857500"/>
          </a:xfrm>
          <a:prstGeom prst="rect">
            <a:avLst/>
          </a:prstGeom>
        </p:spPr>
      </p:pic>
      <p:sp>
        <p:nvSpPr>
          <p:cNvPr id="13" name="Organigramme : Connecteur 12"/>
          <p:cNvSpPr/>
          <p:nvPr/>
        </p:nvSpPr>
        <p:spPr>
          <a:xfrm>
            <a:off x="7141945" y="228228"/>
            <a:ext cx="1463040" cy="13764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/>
          <p:cNvSpPr/>
          <p:nvPr/>
        </p:nvSpPr>
        <p:spPr>
          <a:xfrm rot="1595948">
            <a:off x="7225531" y="433332"/>
            <a:ext cx="1417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new</a:t>
            </a:r>
            <a:endParaRPr lang="fr-F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556" y="2708623"/>
            <a:ext cx="15240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1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17800" y="5799667"/>
            <a:ext cx="7755467" cy="486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4817533" y="1769533"/>
            <a:ext cx="2743200" cy="546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-2877" y="-2877"/>
            <a:ext cx="152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History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err="1" smtClean="0"/>
              <a:t>Belgian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legislation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fighting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smtClean="0"/>
              <a:t>Conclusions</a:t>
            </a:r>
          </a:p>
          <a:p>
            <a:pPr algn="ctr"/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148281" y="4118919"/>
            <a:ext cx="1243914" cy="280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1231893"/>
            <a:ext cx="7338000" cy="4656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745" y="880313"/>
            <a:ext cx="1458264" cy="144424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635209" y="1210673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4400" dirty="0"/>
              <a:t>35</a:t>
            </a:r>
          </a:p>
        </p:txBody>
      </p:sp>
      <p:sp>
        <p:nvSpPr>
          <p:cNvPr id="18" name="Sous-titre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9" name="Sous-titre 2"/>
          <p:cNvSpPr txBox="1">
            <a:spLocks/>
          </p:cNvSpPr>
          <p:nvPr/>
        </p:nvSpPr>
        <p:spPr>
          <a:xfrm>
            <a:off x="5862109" y="41652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200" i="1" dirty="0" smtClean="0"/>
              <a:t>and </a:t>
            </a:r>
            <a:r>
              <a:rPr lang="fr-FR" sz="3200" i="1" dirty="0" err="1" smtClean="0"/>
              <a:t>their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relationship</a:t>
            </a:r>
            <a:r>
              <a:rPr lang="fr-FR" sz="3200" i="1" dirty="0" smtClean="0"/>
              <a:t> </a:t>
            </a:r>
          </a:p>
          <a:p>
            <a:pPr algn="l"/>
            <a:r>
              <a:rPr lang="fr-FR" sz="3200" i="1" dirty="0" err="1" smtClean="0"/>
              <a:t>with</a:t>
            </a:r>
            <a:r>
              <a:rPr lang="fr-FR" sz="3200" i="1" dirty="0" smtClean="0"/>
              <a:t> people </a:t>
            </a:r>
          </a:p>
          <a:p>
            <a:pPr algn="l"/>
            <a:r>
              <a:rPr lang="fr-FR" sz="3200" i="1" dirty="0" err="1" smtClean="0"/>
              <a:t>with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reduced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mobility</a:t>
            </a:r>
            <a:endParaRPr lang="fr-BE" sz="3200" i="1" dirty="0"/>
          </a:p>
        </p:txBody>
      </p:sp>
    </p:spTree>
    <p:extLst>
      <p:ext uri="{BB962C8B-B14F-4D97-AF65-F5344CB8AC3E}">
        <p14:creationId xmlns:p14="http://schemas.microsoft.com/office/powerpoint/2010/main" val="290756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17800" y="5799667"/>
            <a:ext cx="7755467" cy="486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4817533" y="1769533"/>
            <a:ext cx="2743200" cy="546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-2877" y="-2877"/>
            <a:ext cx="152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History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err="1" smtClean="0"/>
              <a:t>Belgian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legislation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fighting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smtClean="0"/>
              <a:t>Conclusions</a:t>
            </a:r>
          </a:p>
          <a:p>
            <a:pPr algn="ctr"/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148281" y="4118919"/>
            <a:ext cx="1243914" cy="280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Sous-titre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7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17800" y="5799667"/>
            <a:ext cx="7755467" cy="486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4817533" y="1769533"/>
            <a:ext cx="2743200" cy="546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-2877" y="-2877"/>
            <a:ext cx="152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History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err="1" smtClean="0"/>
              <a:t>Belgian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legislation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fighting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smtClean="0"/>
              <a:t>Conclusions</a:t>
            </a:r>
          </a:p>
          <a:p>
            <a:pPr algn="ctr"/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148281" y="4118919"/>
            <a:ext cx="1243914" cy="280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Sous-titre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2717800" y="5799667"/>
            <a:ext cx="7755467" cy="486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 Roomfire (T.V.)</a:t>
            </a:r>
            <a:br>
              <a:rPr lang="en-US"/>
            </a:br>
            <a:r>
              <a:rPr lang="en-US"/>
              <a:t> groundfloor level </a:t>
            </a:r>
            <a:br>
              <a:rPr lang="en-US"/>
            </a:br>
            <a:r>
              <a:rPr lang="en-US"/>
              <a:t>with heavy smoke production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817533" y="1769533"/>
            <a:ext cx="2743200" cy="546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-2877" y="-2877"/>
            <a:ext cx="152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History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err="1" smtClean="0"/>
              <a:t>Belgian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legislation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fighting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smtClean="0"/>
              <a:t>Conclusions</a:t>
            </a:r>
          </a:p>
          <a:p>
            <a:pPr algn="ctr"/>
            <a:endParaRPr lang="fr-BE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667000" y="381000"/>
            <a:ext cx="7772400" cy="114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altLang="fr-FR" sz="3200" b="1" dirty="0" err="1" smtClean="0">
                <a:latin typeface="Lucida Sans Unicode" panose="020B0602030504020204" pitchFamily="34" charset="0"/>
              </a:rPr>
              <a:t>Fire</a:t>
            </a:r>
            <a:r>
              <a:rPr lang="fr-FR" altLang="fr-FR" sz="3200" b="1" dirty="0" smtClean="0">
                <a:latin typeface="Lucida Sans Unicode" panose="020B0602030504020204" pitchFamily="34" charset="0"/>
              </a:rPr>
              <a:t> « Senior </a:t>
            </a:r>
            <a:r>
              <a:rPr lang="fr-FR" altLang="fr-FR" sz="3200" b="1" dirty="0" err="1" smtClean="0">
                <a:latin typeface="Lucida Sans Unicode" panose="020B0602030504020204" pitchFamily="34" charset="0"/>
              </a:rPr>
              <a:t>Flatel</a:t>
            </a:r>
            <a:r>
              <a:rPr lang="fr-FR" altLang="fr-FR" sz="3200" b="1" dirty="0" smtClean="0">
                <a:latin typeface="Lucida Sans Unicode" panose="020B0602030504020204" pitchFamily="34" charset="0"/>
              </a:rPr>
              <a:t> » 98/05/20</a:t>
            </a:r>
            <a:endParaRPr lang="nl-NL" altLang="fr-FR" sz="3200" b="1" dirty="0">
              <a:latin typeface="Lucida Sans Unicode" panose="020B0602030504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752599" y="2175294"/>
            <a:ext cx="10278979" cy="3429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/>
            <a:r>
              <a:rPr lang="fr-FR" altLang="fr-FR" sz="2800" dirty="0" smtClean="0">
                <a:latin typeface="Lucida Sans Unicode" panose="020B0602030504020204" pitchFamily="34" charset="0"/>
              </a:rPr>
              <a:t> </a:t>
            </a:r>
            <a:r>
              <a:rPr lang="fr-FR" altLang="fr-FR" sz="2800" dirty="0" smtClean="0">
                <a:latin typeface="Lucida Sans Unicode" panose="020B0602030504020204" pitchFamily="34" charset="0"/>
              </a:rPr>
              <a:t/>
            </a:r>
            <a:br>
              <a:rPr lang="fr-FR" altLang="fr-FR" sz="2800" dirty="0" smtClean="0">
                <a:latin typeface="Lucida Sans Unicode" panose="020B0602030504020204" pitchFamily="34" charset="0"/>
              </a:rPr>
            </a:br>
            <a:endParaRPr lang="fr-FR" altLang="fr-FR" sz="2800" dirty="0" smtClean="0">
              <a:latin typeface="Lucida Sans Unicode" panose="020B0602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9722" y="37155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912" y="2052383"/>
            <a:ext cx="6450127" cy="42858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79508" y="3897777"/>
            <a:ext cx="8467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Wingdings" panose="05000000000000000000" pitchFamily="2" charset="2"/>
              </a:rPr>
              <a:t>v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Roomfire</a:t>
            </a:r>
            <a:r>
              <a:rPr lang="en-US" sz="2400" dirty="0">
                <a:solidFill>
                  <a:srgbClr val="FFFF00"/>
                </a:solidFill>
              </a:rPr>
              <a:t> (T.V</a:t>
            </a:r>
            <a:r>
              <a:rPr lang="en-US" sz="2400" dirty="0" smtClean="0">
                <a:solidFill>
                  <a:srgbClr val="FFFF00"/>
                </a:solidFill>
              </a:rPr>
              <a:t>.)  </a:t>
            </a:r>
            <a:r>
              <a:rPr lang="en-US" sz="2400" dirty="0" err="1">
                <a:solidFill>
                  <a:srgbClr val="FFFF00"/>
                </a:solidFill>
              </a:rPr>
              <a:t>groundfloor</a:t>
            </a:r>
            <a:r>
              <a:rPr lang="en-US" sz="2400" dirty="0">
                <a:solidFill>
                  <a:srgbClr val="FFFF00"/>
                </a:solidFill>
              </a:rPr>
              <a:t> level </a:t>
            </a:r>
            <a:endParaRPr lang="fr-BE" sz="24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8281" y="4118919"/>
            <a:ext cx="1243914" cy="280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605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2717800" y="5799667"/>
            <a:ext cx="7755467" cy="486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 Roomfire (T.V.)</a:t>
            </a:r>
            <a:br>
              <a:rPr lang="en-US"/>
            </a:br>
            <a:r>
              <a:rPr lang="en-US"/>
              <a:t> groundfloor level </a:t>
            </a:r>
            <a:br>
              <a:rPr lang="en-US"/>
            </a:br>
            <a:r>
              <a:rPr lang="en-US"/>
              <a:t>with heavy smoke production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817533" y="1769533"/>
            <a:ext cx="2743200" cy="546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-2877" y="-2877"/>
            <a:ext cx="152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History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err="1" smtClean="0"/>
              <a:t>Belgian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legislation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fighting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smtClean="0"/>
              <a:t>Conclusions</a:t>
            </a:r>
          </a:p>
          <a:p>
            <a:pPr algn="ctr"/>
            <a:endParaRPr lang="fr-BE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667000" y="381000"/>
            <a:ext cx="7772400" cy="114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altLang="fr-FR" sz="3200" b="1" dirty="0" err="1" smtClean="0">
                <a:latin typeface="Lucida Sans Unicode" panose="020B0602030504020204" pitchFamily="34" charset="0"/>
              </a:rPr>
              <a:t>Fire</a:t>
            </a:r>
            <a:r>
              <a:rPr lang="fr-FR" altLang="fr-FR" sz="3200" b="1" dirty="0" smtClean="0">
                <a:latin typeface="Lucida Sans Unicode" panose="020B0602030504020204" pitchFamily="34" charset="0"/>
              </a:rPr>
              <a:t> « Senior </a:t>
            </a:r>
            <a:r>
              <a:rPr lang="fr-FR" altLang="fr-FR" sz="3200" b="1" dirty="0" err="1" smtClean="0">
                <a:latin typeface="Lucida Sans Unicode" panose="020B0602030504020204" pitchFamily="34" charset="0"/>
              </a:rPr>
              <a:t>Flatel</a:t>
            </a:r>
            <a:r>
              <a:rPr lang="fr-FR" altLang="fr-FR" sz="3200" b="1" dirty="0" smtClean="0">
                <a:latin typeface="Lucida Sans Unicode" panose="020B0602030504020204" pitchFamily="34" charset="0"/>
              </a:rPr>
              <a:t> » 98/05/20</a:t>
            </a:r>
            <a:endParaRPr lang="nl-NL" altLang="fr-FR" sz="3200" b="1" dirty="0">
              <a:latin typeface="Lucida Sans Unicode" panose="020B0602030504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150" y="1524000"/>
            <a:ext cx="3414056" cy="52491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8281" y="4118919"/>
            <a:ext cx="1243914" cy="280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327" y="1490113"/>
            <a:ext cx="3475985" cy="52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82</Words>
  <Application>Microsoft Office PowerPoint</Application>
  <PresentationFormat>Grand écran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Lucida Sans Unicode</vt:lpstr>
      <vt:lpstr>Tahoma</vt:lpstr>
      <vt:lpstr>Wingdings</vt:lpstr>
      <vt:lpstr>Thème Office</vt:lpstr>
      <vt:lpstr>Présentation PowerPoint</vt:lpstr>
      <vt:lpstr>Présentation PowerPoint</vt:lpstr>
      <vt:lpstr>Présentation PowerPoint</vt:lpstr>
      <vt:lpstr>Belgian federal legislation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(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Franklin DE HERDT</dc:creator>
  <cp:lastModifiedBy>Franklin DE HERDT</cp:lastModifiedBy>
  <cp:revision>43</cp:revision>
  <dcterms:created xsi:type="dcterms:W3CDTF">2014-09-21T16:41:06Z</dcterms:created>
  <dcterms:modified xsi:type="dcterms:W3CDTF">2015-04-01T12:54:06Z</dcterms:modified>
</cp:coreProperties>
</file>